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Lst>
  <p:sldSz cx="9144000" cy="5143500" type="screen16x9"/>
  <p:notesSz cx="6858000" cy="9144000"/>
  <p:embeddedFontLst>
    <p:embeddedFont>
      <p:font typeface="Noto Sans Symbols" panose="020B0604020202020204" charset="0"/>
      <p:regular r:id="rId16"/>
      <p:bold r:id="rId17"/>
      <p:italic r:id="rId18"/>
      <p:boldItalic r:id="rId19"/>
    </p:embeddedFont>
    <p:embeddedFont>
      <p:font typeface="Public Sans"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4660"/>
  </p:normalViewPr>
  <p:slideViewPr>
    <p:cSldViewPr snapToGrid="0">
      <p:cViewPr varScale="1">
        <p:scale>
          <a:sx n="91" d="100"/>
          <a:sy n="91" d="100"/>
        </p:scale>
        <p:origin x="606" y="84"/>
      </p:cViewPr>
      <p:guideLst>
        <p:guide orient="horz" pos="2395"/>
        <p:guide pos="2880"/>
        <p:guide orient="horz" pos="1429"/>
        <p:guide pos="423"/>
        <p:guide orient="horz" pos="158"/>
        <p:guide orient="horz" pos="2787"/>
        <p:guide pos="2001"/>
        <p:guide pos="33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kthi7781/application-for-grocery-delivery"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i="1" u="sng" dirty="0"/>
              <a:t>APPLICATION FOR GROCERY DELIVERY</a:t>
            </a:r>
            <a:endParaRPr i="1"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0" y="549935"/>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t>Scheduling and </a:t>
            </a:r>
            <a:r>
              <a:rPr lang="en-US" sz="2200" dirty="0" smtClean="0"/>
              <a:t>Estimates</a:t>
            </a:r>
            <a:r>
              <a:rPr lang="en-US" sz="1800" dirty="0"/>
              <a:t/>
            </a:r>
            <a:br>
              <a:rPr lang="en-US" sz="1800" dirty="0"/>
            </a:br>
            <a:endParaRPr dirty="0"/>
          </a:p>
        </p:txBody>
      </p:sp>
      <p:sp>
        <p:nvSpPr>
          <p:cNvPr id="1889" name="Google Shape;1889;g21411af2df5_1_47"/>
          <p:cNvSpPr txBox="1">
            <a:spLocks noGrp="1"/>
          </p:cNvSpPr>
          <p:nvPr>
            <p:ph type="body" idx="1"/>
          </p:nvPr>
        </p:nvSpPr>
        <p:spPr>
          <a:xfrm>
            <a:off x="86591" y="1171015"/>
            <a:ext cx="4343206" cy="3036421"/>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smtClean="0"/>
              <a:t>The </a:t>
            </a:r>
            <a:r>
              <a:rPr lang="en-US" sz="1300" dirty="0"/>
              <a:t>following is the estimated timeline for the development of the grocery delivery application:</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graphicFrame>
        <p:nvGraphicFramePr>
          <p:cNvPr id="2" name="Table 2">
            <a:extLst>
              <a:ext uri="{FF2B5EF4-FFF2-40B4-BE49-F238E27FC236}">
                <a16:creationId xmlns:a16="http://schemas.microsoft.com/office/drawing/2014/main" id="{2CB36856-E6E4-309D-0B5D-7F9A8870CBA1}"/>
              </a:ext>
            </a:extLst>
          </p:cNvPr>
          <p:cNvGraphicFramePr>
            <a:graphicFrameLocks noGrp="1"/>
          </p:cNvGraphicFramePr>
          <p:nvPr>
            <p:extLst>
              <p:ext uri="{D42A27DB-BD31-4B8C-83A1-F6EECF244321}">
                <p14:modId xmlns:p14="http://schemas.microsoft.com/office/powerpoint/2010/main" val="3350107287"/>
              </p:ext>
            </p:extLst>
          </p:nvPr>
        </p:nvGraphicFramePr>
        <p:xfrm>
          <a:off x="86591" y="2202180"/>
          <a:ext cx="4485410" cy="2400300"/>
        </p:xfrm>
        <a:graphic>
          <a:graphicData uri="http://schemas.openxmlformats.org/drawingml/2006/table">
            <a:tbl>
              <a:tblPr firstRow="1" bandRow="1">
                <a:tableStyleId>{E269D01E-BC32-4049-B463-5C60D7B0CCD2}</a:tableStyleId>
              </a:tblPr>
              <a:tblGrid>
                <a:gridCol w="2242705">
                  <a:extLst>
                    <a:ext uri="{9D8B030D-6E8A-4147-A177-3AD203B41FA5}">
                      <a16:colId xmlns:a16="http://schemas.microsoft.com/office/drawing/2014/main" val="3221017892"/>
                    </a:ext>
                  </a:extLst>
                </a:gridCol>
                <a:gridCol w="2242705">
                  <a:extLst>
                    <a:ext uri="{9D8B030D-6E8A-4147-A177-3AD203B41FA5}">
                      <a16:colId xmlns:a16="http://schemas.microsoft.com/office/drawing/2014/main" val="3661982047"/>
                    </a:ext>
                  </a:extLst>
                </a:gridCol>
              </a:tblGrid>
              <a:tr h="480060">
                <a:tc>
                  <a:txBody>
                    <a:bodyPr/>
                    <a:lstStyle/>
                    <a:p>
                      <a:r>
                        <a:rPr lang="en-IN" dirty="0"/>
                        <a:t>     </a:t>
                      </a:r>
                      <a:r>
                        <a:rPr lang="en-IN" dirty="0" err="1"/>
                        <a:t>Proccess</a:t>
                      </a:r>
                      <a:endParaRPr lang="en-US" dirty="0"/>
                    </a:p>
                  </a:txBody>
                  <a:tcPr/>
                </a:tc>
                <a:tc>
                  <a:txBody>
                    <a:bodyPr/>
                    <a:lstStyle/>
                    <a:p>
                      <a:r>
                        <a:rPr lang="en-IN" dirty="0"/>
                        <a:t>       Duration</a:t>
                      </a:r>
                      <a:endParaRPr lang="en-US" dirty="0"/>
                    </a:p>
                  </a:txBody>
                  <a:tcPr/>
                </a:tc>
                <a:extLst>
                  <a:ext uri="{0D108BD9-81ED-4DB2-BD59-A6C34878D82A}">
                    <a16:rowId xmlns:a16="http://schemas.microsoft.com/office/drawing/2014/main" val="2684369635"/>
                  </a:ext>
                </a:extLst>
              </a:tr>
              <a:tr h="480060">
                <a:tc>
                  <a:txBody>
                    <a:bodyPr/>
                    <a:lstStyle/>
                    <a:p>
                      <a:r>
                        <a:rPr lang="en-IN" dirty="0"/>
                        <a:t>User interface design</a:t>
                      </a:r>
                      <a:endParaRPr lang="en-US" dirty="0"/>
                    </a:p>
                  </a:txBody>
                  <a:tcPr/>
                </a:tc>
                <a:tc>
                  <a:txBody>
                    <a:bodyPr/>
                    <a:lstStyle/>
                    <a:p>
                      <a:r>
                        <a:rPr lang="en-IN" dirty="0"/>
                        <a:t>        2 weeks</a:t>
                      </a:r>
                      <a:endParaRPr lang="en-US" dirty="0"/>
                    </a:p>
                  </a:txBody>
                  <a:tcPr/>
                </a:tc>
                <a:extLst>
                  <a:ext uri="{0D108BD9-81ED-4DB2-BD59-A6C34878D82A}">
                    <a16:rowId xmlns:a16="http://schemas.microsoft.com/office/drawing/2014/main" val="3353759301"/>
                  </a:ext>
                </a:extLst>
              </a:tr>
              <a:tr h="480060">
                <a:tc>
                  <a:txBody>
                    <a:bodyPr/>
                    <a:lstStyle/>
                    <a:p>
                      <a:r>
                        <a:rPr lang="en-IN" dirty="0"/>
                        <a:t>Application design</a:t>
                      </a:r>
                      <a:endParaRPr lang="en-US" dirty="0"/>
                    </a:p>
                  </a:txBody>
                  <a:tcPr/>
                </a:tc>
                <a:tc>
                  <a:txBody>
                    <a:bodyPr/>
                    <a:lstStyle/>
                    <a:p>
                      <a:r>
                        <a:rPr lang="en-IN" dirty="0"/>
                        <a:t>        3 weeks </a:t>
                      </a:r>
                      <a:endParaRPr lang="en-US" dirty="0"/>
                    </a:p>
                  </a:txBody>
                  <a:tcPr/>
                </a:tc>
                <a:extLst>
                  <a:ext uri="{0D108BD9-81ED-4DB2-BD59-A6C34878D82A}">
                    <a16:rowId xmlns:a16="http://schemas.microsoft.com/office/drawing/2014/main" val="3617441049"/>
                  </a:ext>
                </a:extLst>
              </a:tr>
              <a:tr h="480060">
                <a:tc>
                  <a:txBody>
                    <a:bodyPr/>
                    <a:lstStyle/>
                    <a:p>
                      <a:r>
                        <a:rPr lang="en-IN" dirty="0"/>
                        <a:t>Testing and debugging</a:t>
                      </a:r>
                      <a:endParaRPr lang="en-US" dirty="0"/>
                    </a:p>
                  </a:txBody>
                  <a:tcPr/>
                </a:tc>
                <a:tc>
                  <a:txBody>
                    <a:bodyPr/>
                    <a:lstStyle/>
                    <a:p>
                      <a:r>
                        <a:rPr lang="en-IN" dirty="0"/>
                        <a:t>        2 weeks</a:t>
                      </a:r>
                      <a:endParaRPr lang="en-US" dirty="0"/>
                    </a:p>
                  </a:txBody>
                  <a:tcPr/>
                </a:tc>
                <a:extLst>
                  <a:ext uri="{0D108BD9-81ED-4DB2-BD59-A6C34878D82A}">
                    <a16:rowId xmlns:a16="http://schemas.microsoft.com/office/drawing/2014/main" val="3598245214"/>
                  </a:ext>
                </a:extLst>
              </a:tr>
              <a:tr h="480060">
                <a:tc>
                  <a:txBody>
                    <a:bodyPr/>
                    <a:lstStyle/>
                    <a:p>
                      <a:r>
                        <a:rPr lang="en-IN" dirty="0"/>
                        <a:t>Documentation</a:t>
                      </a:r>
                      <a:endParaRPr lang="en-US" dirty="0"/>
                    </a:p>
                  </a:txBody>
                  <a:tcPr/>
                </a:tc>
                <a:tc>
                  <a:txBody>
                    <a:bodyPr/>
                    <a:lstStyle/>
                    <a:p>
                      <a:r>
                        <a:rPr lang="en-IN" dirty="0"/>
                        <a:t>        1 weeks</a:t>
                      </a:r>
                      <a:endParaRPr lang="en-US" dirty="0"/>
                    </a:p>
                  </a:txBody>
                  <a:tcPr/>
                </a:tc>
                <a:extLst>
                  <a:ext uri="{0D108BD9-81ED-4DB2-BD59-A6C34878D82A}">
                    <a16:rowId xmlns:a16="http://schemas.microsoft.com/office/drawing/2014/main" val="288890867"/>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0"/>
            <a:ext cx="432054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57860" y="202405"/>
            <a:ext cx="7886700" cy="1379847"/>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11111"/>
              <a:buFont typeface="Public Sans"/>
              <a:buNone/>
            </a:pPr>
            <a:r>
              <a:rPr lang="en-IN" i="1" u="sng" dirty="0"/>
              <a:t/>
            </a:r>
            <a:br>
              <a:rPr lang="en-IN" i="1" u="sng" dirty="0"/>
            </a:br>
            <a:r>
              <a:rPr lang="en-IN" i="1" u="sng" dirty="0"/>
              <a:t/>
            </a:r>
            <a:br>
              <a:rPr lang="en-IN" i="1" u="sng" dirty="0"/>
            </a:br>
            <a:r>
              <a:rPr lang="en-IN" i="1" u="sng" dirty="0"/>
              <a:t/>
            </a:r>
            <a:br>
              <a:rPr lang="en-IN" i="1" u="sng" dirty="0"/>
            </a:br>
            <a:r>
              <a:rPr lang="en-IN" i="1" u="sng" dirty="0"/>
              <a:t>TECHNICAL PROCESS:</a:t>
            </a:r>
            <a:endParaRPr i="1" u="sng" dirty="0"/>
          </a:p>
        </p:txBody>
      </p:sp>
      <p:sp>
        <p:nvSpPr>
          <p:cNvPr id="1895" name="Google Shape;1895;g21411af2df5_1_54"/>
          <p:cNvSpPr txBox="1">
            <a:spLocks noGrp="1"/>
          </p:cNvSpPr>
          <p:nvPr>
            <p:ph type="body" idx="1"/>
          </p:nvPr>
        </p:nvSpPr>
        <p:spPr>
          <a:xfrm>
            <a:off x="157860" y="2571750"/>
            <a:ext cx="1714750" cy="320142"/>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solidFill>
                  <a:schemeClr val="accent4"/>
                </a:solidFill>
              </a:rPr>
              <a:t>          Requirement.    gathering and.           analysis</a:t>
            </a:r>
            <a:endParaRPr sz="1300" dirty="0">
              <a:solidFill>
                <a:schemeClr val="accent4"/>
              </a:solidFill>
            </a:endParaRPr>
          </a:p>
          <a:p>
            <a:pPr marL="0" lvl="0" indent="0" algn="l" rtl="0">
              <a:lnSpc>
                <a:spcPct val="115000"/>
              </a:lnSpc>
              <a:spcBef>
                <a:spcPts val="1200"/>
              </a:spcBef>
              <a:spcAft>
                <a:spcPts val="0"/>
              </a:spcAft>
              <a:buNone/>
            </a:pPr>
            <a:r>
              <a:rPr lang="en-US" sz="1300" dirty="0">
                <a:solidFill>
                  <a:schemeClr val="accent4"/>
                </a:solidFill>
              </a:rPr>
              <a:t> </a:t>
            </a: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0" lvl="0" indent="0" algn="l" rtl="0">
              <a:lnSpc>
                <a:spcPct val="100000"/>
              </a:lnSpc>
              <a:spcBef>
                <a:spcPts val="1200"/>
              </a:spcBef>
              <a:spcAft>
                <a:spcPts val="0"/>
              </a:spcAft>
              <a:buNone/>
            </a:pPr>
            <a:endParaRPr sz="1300" dirty="0">
              <a:solidFill>
                <a:schemeClr val="accent4"/>
              </a:solidFill>
            </a:endParaRPr>
          </a:p>
        </p:txBody>
      </p:sp>
      <p:sp>
        <p:nvSpPr>
          <p:cNvPr id="2" name="Text Placeholder 1">
            <a:extLst>
              <a:ext uri="{FF2B5EF4-FFF2-40B4-BE49-F238E27FC236}">
                <a16:creationId xmlns:a16="http://schemas.microsoft.com/office/drawing/2014/main" id="{F68AA933-6CF4-1EF0-9502-04F0BCAC9AD1}"/>
              </a:ext>
            </a:extLst>
          </p:cNvPr>
          <p:cNvSpPr>
            <a:spLocks noGrp="1"/>
          </p:cNvSpPr>
          <p:nvPr>
            <p:ph type="body" idx="2"/>
          </p:nvPr>
        </p:nvSpPr>
        <p:spPr>
          <a:xfrm>
            <a:off x="1872610" y="2731821"/>
            <a:ext cx="1714750" cy="320142"/>
          </a:xfrm>
        </p:spPr>
        <p:txBody>
          <a:bodyPr/>
          <a:lstStyle/>
          <a:p>
            <a:r>
              <a:rPr lang="en-IN" dirty="0">
                <a:solidFill>
                  <a:schemeClr val="accent4"/>
                </a:solidFill>
              </a:rPr>
              <a:t>Design and prototyping</a:t>
            </a:r>
            <a:endParaRPr lang="en-US" dirty="0">
              <a:solidFill>
                <a:schemeClr val="accent4"/>
              </a:solidFill>
            </a:endParaRPr>
          </a:p>
        </p:txBody>
      </p:sp>
      <p:sp>
        <p:nvSpPr>
          <p:cNvPr id="3" name="Text Placeholder 2">
            <a:extLst>
              <a:ext uri="{FF2B5EF4-FFF2-40B4-BE49-F238E27FC236}">
                <a16:creationId xmlns:a16="http://schemas.microsoft.com/office/drawing/2014/main" id="{02DEAA71-FE69-E1F8-B61F-ACBCE177B0C0}"/>
              </a:ext>
            </a:extLst>
          </p:cNvPr>
          <p:cNvSpPr>
            <a:spLocks noGrp="1"/>
          </p:cNvSpPr>
          <p:nvPr>
            <p:ph type="body" idx="3"/>
          </p:nvPr>
        </p:nvSpPr>
        <p:spPr>
          <a:xfrm>
            <a:off x="3659174" y="2859807"/>
            <a:ext cx="1714750" cy="320142"/>
          </a:xfrm>
        </p:spPr>
        <p:txBody>
          <a:bodyPr/>
          <a:lstStyle/>
          <a:p>
            <a:r>
              <a:rPr lang="en-IN" dirty="0">
                <a:solidFill>
                  <a:schemeClr val="accent4"/>
                </a:solidFill>
              </a:rPr>
              <a:t>Implementation </a:t>
            </a:r>
            <a:endParaRPr lang="en-US" dirty="0">
              <a:solidFill>
                <a:schemeClr val="accent4"/>
              </a:solidFill>
            </a:endParaRPr>
          </a:p>
        </p:txBody>
      </p:sp>
      <p:sp>
        <p:nvSpPr>
          <p:cNvPr id="17" name="Text Placeholder 16">
            <a:extLst>
              <a:ext uri="{FF2B5EF4-FFF2-40B4-BE49-F238E27FC236}">
                <a16:creationId xmlns:a16="http://schemas.microsoft.com/office/drawing/2014/main" id="{BA055392-A23F-AFB5-095C-F96758B743EB}"/>
              </a:ext>
            </a:extLst>
          </p:cNvPr>
          <p:cNvSpPr>
            <a:spLocks noGrp="1"/>
          </p:cNvSpPr>
          <p:nvPr>
            <p:ph type="body" idx="4"/>
          </p:nvPr>
        </p:nvSpPr>
        <p:spPr>
          <a:xfrm>
            <a:off x="5556642" y="2859807"/>
            <a:ext cx="1714750" cy="320142"/>
          </a:xfrm>
        </p:spPr>
        <p:txBody>
          <a:bodyPr/>
          <a:lstStyle/>
          <a:p>
            <a:r>
              <a:rPr lang="en-IN" dirty="0">
                <a:solidFill>
                  <a:schemeClr val="accent4"/>
                </a:solidFill>
              </a:rPr>
              <a:t>Testing and </a:t>
            </a:r>
            <a:r>
              <a:rPr lang="en-IN" dirty="0" err="1">
                <a:solidFill>
                  <a:schemeClr val="accent4"/>
                </a:solidFill>
              </a:rPr>
              <a:t>debuggjng</a:t>
            </a:r>
            <a:endParaRPr lang="en-US" dirty="0">
              <a:solidFill>
                <a:schemeClr val="accent4"/>
              </a:solidFill>
            </a:endParaRPr>
          </a:p>
        </p:txBody>
      </p:sp>
      <p:sp>
        <p:nvSpPr>
          <p:cNvPr id="19" name="Text Placeholder 18">
            <a:extLst>
              <a:ext uri="{FF2B5EF4-FFF2-40B4-BE49-F238E27FC236}">
                <a16:creationId xmlns:a16="http://schemas.microsoft.com/office/drawing/2014/main" id="{6F3BB5F9-9355-C3C5-5453-1609ED529EFE}"/>
              </a:ext>
            </a:extLst>
          </p:cNvPr>
          <p:cNvSpPr>
            <a:spLocks noGrp="1"/>
          </p:cNvSpPr>
          <p:nvPr>
            <p:ph type="body" idx="5"/>
          </p:nvPr>
        </p:nvSpPr>
        <p:spPr>
          <a:xfrm>
            <a:off x="7108466" y="2859807"/>
            <a:ext cx="1714750" cy="320142"/>
          </a:xfrm>
          <a:prstGeom prst="rect">
            <a:avLst/>
          </a:prstGeom>
        </p:spPr>
        <p:txBody>
          <a:bodyPr/>
          <a:lstStyle/>
          <a:p>
            <a:r>
              <a:rPr lang="en-IN" dirty="0">
                <a:solidFill>
                  <a:schemeClr val="accent4"/>
                </a:solidFill>
              </a:rPr>
              <a:t>Deployment and maintenance </a:t>
            </a:r>
          </a:p>
        </p:txBody>
      </p:sp>
      <p:sp>
        <p:nvSpPr>
          <p:cNvPr id="20" name="TextBox 19">
            <a:extLst>
              <a:ext uri="{FF2B5EF4-FFF2-40B4-BE49-F238E27FC236}">
                <a16:creationId xmlns:a16="http://schemas.microsoft.com/office/drawing/2014/main" id="{143886E6-F966-C642-4A3F-F4EF31C05511}"/>
              </a:ext>
            </a:extLst>
          </p:cNvPr>
          <p:cNvSpPr txBox="1"/>
          <p:nvPr/>
        </p:nvSpPr>
        <p:spPr>
          <a:xfrm>
            <a:off x="3659174" y="1655775"/>
            <a:ext cx="1828800" cy="307777"/>
          </a:xfrm>
          <a:prstGeom prst="rect">
            <a:avLst/>
          </a:prstGeom>
          <a:noFill/>
        </p:spPr>
        <p:txBody>
          <a:bodyPr wrap="square" rtlCol="0">
            <a:spAutoFit/>
          </a:bodyPr>
          <a:lstStyle/>
          <a:p>
            <a:pPr algn="l"/>
            <a:endParaRPr lang="en-US" dirty="0">
              <a:solidFill>
                <a:schemeClr val="accent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3" name="Google Shape;1913;p212"/>
          <p:cNvSpPr txBox="1">
            <a:spLocks noGrp="1"/>
          </p:cNvSpPr>
          <p:nvPr>
            <p:ph type="body" idx="2"/>
          </p:nvPr>
        </p:nvSpPr>
        <p:spPr>
          <a:xfrm>
            <a:off x="4079630" y="1996884"/>
            <a:ext cx="2722324" cy="993204"/>
          </a:xfrm>
          <a:prstGeom prst="rect">
            <a:avLst/>
          </a:prstGeom>
          <a:solidFill>
            <a:schemeClr val="tx1">
              <a:lumMod val="95000"/>
              <a:lumOff val="5000"/>
            </a:schemeClr>
          </a:solidFill>
          <a:ln>
            <a:noFill/>
          </a:ln>
        </p:spPr>
        <p:txBody>
          <a:bodyPr spcFirstLastPara="1" wrap="square" lIns="91425" tIns="45700" rIns="91425" bIns="45700" anchor="ctr" anchorCtr="0">
            <a:normAutofit/>
          </a:bodyPr>
          <a:lstStyle/>
          <a:p>
            <a:pPr marL="0" lvl="0" indent="0" algn="just" rtl="0">
              <a:lnSpc>
                <a:spcPct val="100000"/>
              </a:lnSpc>
              <a:spcBef>
                <a:spcPts val="0"/>
              </a:spcBef>
              <a:spcAft>
                <a:spcPts val="0"/>
              </a:spcAft>
              <a:buClr>
                <a:srgbClr val="BD8738"/>
              </a:buClr>
              <a:buSzPts val="2000"/>
              <a:buNone/>
            </a:pPr>
            <a:r>
              <a:rPr lang="en-US" i="0" dirty="0" smtClean="0">
                <a:solidFill>
                  <a:schemeClr val="bg2">
                    <a:lumMod val="60000"/>
                    <a:lumOff val="40000"/>
                  </a:schemeClr>
                </a:solidFill>
              </a:rPr>
              <a:t>My </a:t>
            </a:r>
            <a:r>
              <a:rPr lang="en-US" i="0" dirty="0" err="1" smtClean="0">
                <a:solidFill>
                  <a:schemeClr val="bg2">
                    <a:lumMod val="60000"/>
                    <a:lumOff val="40000"/>
                  </a:schemeClr>
                </a:solidFill>
              </a:rPr>
              <a:t>git</a:t>
            </a:r>
            <a:r>
              <a:rPr lang="en-US" i="0" dirty="0" smtClean="0">
                <a:solidFill>
                  <a:schemeClr val="bg2">
                    <a:lumMod val="60000"/>
                    <a:lumOff val="40000"/>
                  </a:schemeClr>
                </a:solidFill>
              </a:rPr>
              <a:t>-hub link</a:t>
            </a:r>
            <a:r>
              <a:rPr lang="en-US" i="0" dirty="0" smtClean="0">
                <a:solidFill>
                  <a:schemeClr val="bg2">
                    <a:lumMod val="60000"/>
                    <a:lumOff val="40000"/>
                  </a:schemeClr>
                </a:solidFill>
              </a:rPr>
              <a:t>:</a:t>
            </a:r>
          </a:p>
          <a:p>
            <a:pPr marL="0" lvl="0" indent="0" algn="just" rtl="0">
              <a:lnSpc>
                <a:spcPct val="100000"/>
              </a:lnSpc>
              <a:spcBef>
                <a:spcPts val="0"/>
              </a:spcBef>
              <a:spcAft>
                <a:spcPts val="0"/>
              </a:spcAft>
              <a:buClr>
                <a:srgbClr val="BD8738"/>
              </a:buClr>
              <a:buSzPts val="2000"/>
              <a:buNone/>
            </a:pPr>
            <a:r>
              <a:rPr lang="en-US" i="0" dirty="0" smtClean="0">
                <a:solidFill>
                  <a:schemeClr val="bg2">
                    <a:lumMod val="60000"/>
                    <a:lumOff val="40000"/>
                  </a:schemeClr>
                </a:solidFill>
                <a:hlinkClick r:id="rId3"/>
              </a:rPr>
              <a:t>https://github.com/Sakthi7781/application-for-grocery-delivery</a:t>
            </a:r>
            <a:endParaRPr lang="en-US" i="0" dirty="0" smtClean="0">
              <a:solidFill>
                <a:schemeClr val="bg2">
                  <a:lumMod val="60000"/>
                  <a:lumOff val="4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173592" y="3881646"/>
            <a:ext cx="2879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err="1"/>
              <a:t>Santhosh</a:t>
            </a:r>
            <a:r>
              <a:rPr lang="en-US" dirty="0"/>
              <a:t> </a:t>
            </a:r>
            <a:r>
              <a:rPr lang="en-US" dirty="0" err="1"/>
              <a:t>kumar</a:t>
            </a:r>
            <a:r>
              <a:rPr lang="en-US" dirty="0"/>
              <a:t> L</a:t>
            </a:r>
            <a:endParaRPr dirty="0"/>
          </a:p>
          <a:p>
            <a:pPr marL="0" lvl="0" indent="0" algn="l" rtl="0">
              <a:spcBef>
                <a:spcPts val="0"/>
              </a:spcBef>
              <a:spcAft>
                <a:spcPts val="0"/>
              </a:spcAft>
              <a:buNone/>
            </a:pPr>
            <a:r>
              <a:rPr lang="en-US" dirty="0" err="1"/>
              <a:t>Sakthivel</a:t>
            </a:r>
            <a:r>
              <a:rPr lang="en-US" dirty="0"/>
              <a:t> M</a:t>
            </a:r>
            <a:endParaRPr dirty="0"/>
          </a:p>
          <a:p>
            <a:pPr marL="0" lvl="0" indent="0" algn="l" rtl="0">
              <a:spcBef>
                <a:spcPts val="0"/>
              </a:spcBef>
              <a:spcAft>
                <a:spcPts val="0"/>
              </a:spcAft>
              <a:buNone/>
            </a:pPr>
            <a:r>
              <a:rPr lang="en-US" dirty="0"/>
              <a:t>Terrance A</a:t>
            </a:r>
          </a:p>
          <a:p>
            <a:pPr marL="0" lvl="0" indent="0" algn="l" rtl="0">
              <a:spcBef>
                <a:spcPts val="0"/>
              </a:spcBef>
              <a:spcAft>
                <a:spcPts val="0"/>
              </a:spcAft>
              <a:buNone/>
            </a:pPr>
            <a:r>
              <a:rPr lang="en-US" dirty="0" err="1"/>
              <a:t>Hariharasudhan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0" y="505477"/>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3100" dirty="0" smtClean="0">
                <a:solidFill>
                  <a:schemeClr val="accent6"/>
                </a:solidFill>
                <a:latin typeface="Times New Roman" panose="02020603050405020304" pitchFamily="18" charset="0"/>
                <a:cs typeface="Times New Roman" panose="02020603050405020304" pitchFamily="18" charset="0"/>
              </a:rPr>
              <a:t>Introduction</a:t>
            </a:r>
            <a:r>
              <a:rPr lang="en-US" dirty="0" smtClean="0">
                <a:solidFill>
                  <a:schemeClr val="accent6"/>
                </a:solidFill>
                <a:latin typeface="Times New Roman" panose="02020603050405020304" pitchFamily="18" charset="0"/>
                <a:cs typeface="Times New Roman" panose="02020603050405020304" pitchFamily="18" charset="0"/>
              </a:rPr>
              <a:t/>
            </a:r>
            <a:br>
              <a:rPr lang="en-US" dirty="0" smtClean="0">
                <a:solidFill>
                  <a:schemeClr val="accent6"/>
                </a:solidFill>
                <a:latin typeface="Times New Roman" panose="02020603050405020304" pitchFamily="18" charset="0"/>
                <a:cs typeface="Times New Roman" panose="02020603050405020304" pitchFamily="18" charset="0"/>
              </a:rPr>
            </a:br>
            <a:endParaRPr dirty="0"/>
          </a:p>
        </p:txBody>
      </p:sp>
      <p:sp>
        <p:nvSpPr>
          <p:cNvPr id="1841" name="Google Shape;1841;p210"/>
          <p:cNvSpPr txBox="1">
            <a:spLocks noGrp="1"/>
          </p:cNvSpPr>
          <p:nvPr>
            <p:ph type="body" idx="1"/>
          </p:nvPr>
        </p:nvSpPr>
        <p:spPr>
          <a:xfrm>
            <a:off x="144711" y="966171"/>
            <a:ext cx="4343206" cy="3492725"/>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dirty="0" smtClean="0">
                <a:solidFill>
                  <a:schemeClr val="accent6"/>
                </a:solidFill>
                <a:latin typeface="Times New Roman" panose="02020603050405020304" pitchFamily="18" charset="0"/>
                <a:cs typeface="Times New Roman" panose="02020603050405020304" pitchFamily="18" charset="0"/>
              </a:rPr>
              <a:t>This </a:t>
            </a:r>
            <a:r>
              <a:rPr lang="en-US" dirty="0">
                <a:solidFill>
                  <a:schemeClr val="accent6"/>
                </a:solidFill>
                <a:latin typeface="Times New Roman" panose="02020603050405020304" pitchFamily="18" charset="0"/>
                <a:cs typeface="Times New Roman" panose="02020603050405020304" pitchFamily="18" charset="0"/>
              </a:rPr>
              <a:t>Software Requirements Specification (SRS) report outlines the requirements for a grocery </a:t>
            </a:r>
            <a:r>
              <a:rPr lang="en-US" dirty="0" err="1">
                <a:solidFill>
                  <a:schemeClr val="accent6"/>
                </a:solidFill>
                <a:latin typeface="Times New Roman" panose="02020603050405020304" pitchFamily="18" charset="0"/>
                <a:cs typeface="Times New Roman" panose="02020603050405020304" pitchFamily="18" charset="0"/>
              </a:rPr>
              <a:t>delivary</a:t>
            </a:r>
            <a:r>
              <a:rPr lang="en-US" dirty="0">
                <a:solidFill>
                  <a:schemeClr val="accent6"/>
                </a:solidFill>
                <a:latin typeface="Times New Roman" panose="02020603050405020304" pitchFamily="18" charset="0"/>
                <a:cs typeface="Times New Roman" panose="02020603050405020304" pitchFamily="18" charset="0"/>
              </a:rPr>
              <a:t> application. The purpose of this application is to provide a user-friendly interface for customers to browse and purchase grocery products online.</a:t>
            </a:r>
            <a:endParaRPr dirty="0">
              <a:solidFill>
                <a:schemeClr val="accent6"/>
              </a:solidFill>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None/>
            </a:pPr>
            <a:r>
              <a:rPr lang="en-US" dirty="0">
                <a:solidFill>
                  <a:schemeClr val="accent6"/>
                </a:solidFill>
                <a:latin typeface="Times New Roman" panose="02020603050405020304" pitchFamily="18" charset="0"/>
                <a:cs typeface="Times New Roman" panose="02020603050405020304" pitchFamily="18" charset="0"/>
              </a:rPr>
              <a:t>Overview:</a:t>
            </a:r>
            <a:endParaRPr dirty="0">
              <a:solidFill>
                <a:schemeClr val="accent6"/>
              </a:solidFill>
              <a:latin typeface="Times New Roman" panose="02020603050405020304" pitchFamily="18" charset="0"/>
              <a:cs typeface="Times New Roman" panose="02020603050405020304" pitchFamily="18" charset="0"/>
            </a:endParaRPr>
          </a:p>
          <a:p>
            <a:pPr marL="0" lvl="0" indent="0" algn="just">
              <a:buNone/>
            </a:pPr>
            <a:r>
              <a:rPr lang="en-US" b="1" dirty="0">
                <a:solidFill>
                  <a:schemeClr val="accent6"/>
                </a:solidFill>
                <a:latin typeface="Times New Roman" panose="02020603050405020304" pitchFamily="18" charset="0"/>
                <a:cs typeface="Times New Roman" panose="02020603050405020304" pitchFamily="18" charset="0"/>
              </a:rPr>
              <a:t>The grocery delivery application is a web-based system designed to allow users to order groceries online and have them delivered to their doorstep. The system will allow customers to browse through the available products, add items to their cart, and complete the order process online. The application will also allow users to track their orders and get updates on their delivery status. The system will have two main user types: customers and administrators.</a:t>
            </a:r>
            <a:endParaRPr b="1" dirty="0">
              <a:solidFill>
                <a:schemeClr val="accent6"/>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182" y="0"/>
            <a:ext cx="4316818"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7" name="Google Shape;1847;g21411af2df5_1_9"/>
          <p:cNvSpPr txBox="1">
            <a:spLocks noGrp="1"/>
          </p:cNvSpPr>
          <p:nvPr>
            <p:ph type="body" idx="1"/>
          </p:nvPr>
        </p:nvSpPr>
        <p:spPr>
          <a:xfrm>
            <a:off x="144711" y="1053539"/>
            <a:ext cx="4343206" cy="3036421"/>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sz="1300" b="1" dirty="0" smtClean="0">
                <a:solidFill>
                  <a:schemeClr val="accent6"/>
                </a:solidFill>
                <a:latin typeface="Times New Roman" panose="02020603050405020304" pitchFamily="18" charset="0"/>
                <a:cs typeface="Times New Roman" panose="02020603050405020304" pitchFamily="18" charset="0"/>
              </a:rPr>
              <a:t>Customers:</a:t>
            </a:r>
            <a:endParaRPr sz="1300" b="1" dirty="0" smtClean="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b="1" dirty="0" smtClean="0">
                <a:solidFill>
                  <a:schemeClr val="accent6"/>
                </a:solidFill>
                <a:latin typeface="Times New Roman" panose="02020603050405020304" pitchFamily="18" charset="0"/>
                <a:cs typeface="Times New Roman" panose="02020603050405020304" pitchFamily="18" charset="0"/>
              </a:rPr>
              <a:t>The </a:t>
            </a:r>
            <a:r>
              <a:rPr lang="en-US" sz="1300" b="1" dirty="0">
                <a:solidFill>
                  <a:schemeClr val="accent6"/>
                </a:solidFill>
                <a:latin typeface="Times New Roman" panose="02020603050405020304" pitchFamily="18" charset="0"/>
                <a:cs typeface="Times New Roman" panose="02020603050405020304" pitchFamily="18" charset="0"/>
              </a:rPr>
              <a:t>target audience for this application is anyone who wants to purchase grocery products online. Customers will be able to create accounts, search for products by category, view product details, add products to their cart, checkout, and make payments. Customers will also be able to view their order history and track the status of their current orders.</a:t>
            </a:r>
            <a:endParaRPr sz="1300" b="1"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sz="1300" b="1"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b="1" dirty="0">
                <a:solidFill>
                  <a:schemeClr val="accent6"/>
                </a:solidFill>
                <a:latin typeface="Times New Roman" panose="02020603050405020304" pitchFamily="18" charset="0"/>
                <a:cs typeface="Times New Roman" panose="02020603050405020304" pitchFamily="18" charset="0"/>
              </a:rPr>
              <a:t>Platform:</a:t>
            </a:r>
            <a:endParaRPr sz="1300" b="1"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b="1" dirty="0">
                <a:solidFill>
                  <a:schemeClr val="accent6"/>
                </a:solidFill>
                <a:latin typeface="Times New Roman" panose="02020603050405020304" pitchFamily="18" charset="0"/>
                <a:cs typeface="Times New Roman" panose="02020603050405020304" pitchFamily="18" charset="0"/>
              </a:rPr>
              <a:t> The grocery delivery application will be developed as a web-based application using HTML, CSS, JavaScript, and a server-side programming language such as PHP or Python. The application will be hosted on a cloud-based server and will be accessible through a web browser on any device with an internet connection.</a:t>
            </a:r>
            <a:endParaRPr sz="1300" b="1" dirty="0">
              <a:solidFill>
                <a:schemeClr val="accent6"/>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870" y="-51613"/>
            <a:ext cx="4289130" cy="5195113"/>
          </a:xfrm>
          <a:prstGeom prst="rect">
            <a:avLst/>
          </a:prstGeom>
        </p:spPr>
      </p:pic>
      <p:sp>
        <p:nvSpPr>
          <p:cNvPr id="5" name="Title 4"/>
          <p:cNvSpPr>
            <a:spLocks noGrp="1"/>
          </p:cNvSpPr>
          <p:nvPr>
            <p:ph type="title"/>
          </p:nvPr>
        </p:nvSpPr>
        <p:spPr/>
        <p:txBody>
          <a:bodyPr>
            <a:normAutofit fontScale="90000"/>
          </a:bodyPr>
          <a:lstStyle/>
          <a:p>
            <a:pPr lvl="0"/>
            <a:r>
              <a:rPr lang="en-US" sz="1800" dirty="0" smtClean="0">
                <a:solidFill>
                  <a:schemeClr val="accent6"/>
                </a:solidFill>
                <a:latin typeface="Times New Roman" panose="02020603050405020304" pitchFamily="18" charset="0"/>
                <a:cs typeface="Times New Roman" panose="02020603050405020304" pitchFamily="18" charset="0"/>
              </a:rPr>
              <a:t>Customers</a:t>
            </a:r>
            <a:r>
              <a:rPr lang="en-US" sz="1800" dirty="0">
                <a:solidFill>
                  <a:schemeClr val="accent6"/>
                </a:solidFill>
                <a:latin typeface="Times New Roman" panose="02020603050405020304" pitchFamily="18" charset="0"/>
                <a:cs typeface="Times New Roman" panose="02020603050405020304" pitchFamily="18" charset="0"/>
              </a:rPr>
              <a:t> </a:t>
            </a:r>
            <a:r>
              <a:rPr lang="en-US" sz="1800" dirty="0" smtClean="0">
                <a:solidFill>
                  <a:schemeClr val="accent6"/>
                </a:solidFill>
                <a:latin typeface="Times New Roman" panose="02020603050405020304" pitchFamily="18" charset="0"/>
                <a:cs typeface="Times New Roman" panose="02020603050405020304" pitchFamily="18" charset="0"/>
              </a:rPr>
              <a:t> &amp; Platform</a:t>
            </a:r>
            <a:endParaRPr lang="en-US" sz="1800"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prstGeom prst="rect">
            <a:avLst/>
          </a:prstGeom>
          <a:noFill/>
          <a:ln>
            <a:noFill/>
          </a:ln>
        </p:spPr>
        <p:txBody>
          <a:bodyPr spcFirstLastPara="1" wrap="square" lIns="90000" tIns="45700" rIns="91425" bIns="45700" anchor="ctr" anchorCtr="0">
            <a:noAutofit/>
          </a:bodyPr>
          <a:lstStyle/>
          <a:p>
            <a:pPr lvl="0"/>
            <a:r>
              <a:rPr lang="en-US" sz="2400" dirty="0" smtClean="0">
                <a:solidFill>
                  <a:schemeClr val="accent6"/>
                </a:solidFill>
              </a:rPr>
              <a:t>Functionality</a:t>
            </a:r>
            <a:endParaRPr lang="en-US" sz="2400" dirty="0">
              <a:solidFill>
                <a:schemeClr val="accent6"/>
              </a:solidFill>
            </a:endParaRPr>
          </a:p>
        </p:txBody>
      </p:sp>
      <p:sp>
        <p:nvSpPr>
          <p:cNvPr id="1853" name="Google Shape;1853;g21411af2df5_1_2"/>
          <p:cNvSpPr txBox="1">
            <a:spLocks noGrp="1"/>
          </p:cNvSpPr>
          <p:nvPr>
            <p:ph type="body" idx="1"/>
          </p:nvPr>
        </p:nvSpPr>
        <p:spPr>
          <a:xfrm>
            <a:off x="144711" y="1529155"/>
            <a:ext cx="4343206"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smtClean="0">
                <a:solidFill>
                  <a:schemeClr val="accent6"/>
                </a:solidFill>
              </a:rPr>
              <a:t>             The </a:t>
            </a:r>
            <a:r>
              <a:rPr lang="en-US" sz="1300" b="1" dirty="0">
                <a:solidFill>
                  <a:schemeClr val="accent6"/>
                </a:solidFill>
              </a:rPr>
              <a:t>following are the core functionalities of the grocery delivery application:</a:t>
            </a:r>
            <a:endParaRPr sz="1300" b="1" dirty="0">
              <a:solidFill>
                <a:schemeClr val="accent6"/>
              </a:solidFill>
            </a:endParaRPr>
          </a:p>
          <a:p>
            <a:pPr marL="457200" lvl="0" indent="-298450" algn="l" rtl="0">
              <a:lnSpc>
                <a:spcPct val="115000"/>
              </a:lnSpc>
              <a:spcBef>
                <a:spcPts val="1200"/>
              </a:spcBef>
              <a:spcAft>
                <a:spcPts val="0"/>
              </a:spcAft>
              <a:buClr>
                <a:schemeClr val="dk1"/>
              </a:buClr>
              <a:buSzPts val="1100"/>
              <a:buFont typeface="Arial"/>
              <a:buChar char="●"/>
            </a:pPr>
            <a:r>
              <a:rPr lang="en-US" sz="1300" b="1" dirty="0" smtClean="0">
                <a:solidFill>
                  <a:schemeClr val="accent6"/>
                </a:solidFill>
              </a:rPr>
              <a:t>User </a:t>
            </a:r>
            <a:r>
              <a:rPr lang="en-US" sz="1300" b="1" dirty="0">
                <a:solidFill>
                  <a:schemeClr val="accent6"/>
                </a:solidFill>
              </a:rPr>
              <a:t>authentication and authorization</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Grocery Product search and browsing</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Grocery Product </a:t>
            </a:r>
            <a:r>
              <a:rPr lang="en-US" sz="1300" b="1" dirty="0" err="1">
                <a:solidFill>
                  <a:schemeClr val="accent6"/>
                </a:solidFill>
              </a:rPr>
              <a:t>catelog</a:t>
            </a:r>
            <a:r>
              <a:rPr lang="en-US" sz="1300" b="1" dirty="0">
                <a:solidFill>
                  <a:schemeClr val="accent6"/>
                </a:solidFill>
              </a:rPr>
              <a:t> and reviews</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Shopping cart management</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Order management and tracking</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Payment management</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Checkout.</a:t>
            </a:r>
            <a:endParaRPr sz="1300" b="1" dirty="0">
              <a:solidFill>
                <a:schemeClr val="accent6"/>
              </a:solidFill>
            </a:endParaRPr>
          </a:p>
          <a:p>
            <a:pPr marL="0" lvl="0" indent="0" algn="l" rtl="0">
              <a:lnSpc>
                <a:spcPct val="100000"/>
              </a:lnSpc>
              <a:spcBef>
                <a:spcPts val="1200"/>
              </a:spcBef>
              <a:spcAft>
                <a:spcPts val="0"/>
              </a:spcAft>
              <a:buNone/>
            </a:pPr>
            <a:endParaRPr sz="1300" dirty="0">
              <a:solidFill>
                <a:schemeClr val="accent6"/>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182" y="0"/>
            <a:ext cx="4316818" cy="51434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0" y="406417"/>
            <a:ext cx="3787209"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latin typeface="Times New Roman" panose="02020603050405020304" pitchFamily="18" charset="0"/>
                <a:cs typeface="Times New Roman" panose="02020603050405020304" pitchFamily="18" charset="0"/>
              </a:rPr>
              <a:t>Development &amp; </a:t>
            </a:r>
            <a:r>
              <a:rPr lang="en-US" sz="2200" dirty="0" smtClean="0">
                <a:latin typeface="Times New Roman" panose="02020603050405020304" pitchFamily="18" charset="0"/>
                <a:cs typeface="Times New Roman" panose="02020603050405020304" pitchFamily="18" charset="0"/>
              </a:rPr>
              <a:t>Responsibility</a:t>
            </a:r>
            <a:endParaRPr dirty="0"/>
          </a:p>
        </p:txBody>
      </p:sp>
      <p:sp>
        <p:nvSpPr>
          <p:cNvPr id="1859" name="Google Shape;1859;g21411af2df5_1_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sz="1300" dirty="0">
                <a:latin typeface="Times New Roman" panose="02020603050405020304" pitchFamily="18" charset="0"/>
                <a:cs typeface="Times New Roman" panose="02020603050405020304" pitchFamily="18" charset="0"/>
              </a:rPr>
              <a:t>Development &amp; Responsibility:</a:t>
            </a:r>
            <a:endParaRPr lang="en-IN"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lang="en-IN"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lang="en-IN"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dirty="0">
                <a:latin typeface="Times New Roman" panose="02020603050405020304" pitchFamily="18" charset="0"/>
                <a:cs typeface="Times New Roman" panose="02020603050405020304" pitchFamily="18" charset="0"/>
              </a:rPr>
              <a:t>The development team responsible for building the grocery delivery application will consist of a project manager, front-end developer, back-end developer, database administrator, and quality assurance tester. The project manager will be responsible for overall project management, while the front-end developer will be responsible for designing and execution user interface . The back-end developer will be responsible for implementing the business logic and combining the systems performance from order placing to payment an d </a:t>
            </a:r>
            <a:r>
              <a:rPr lang="en-US" sz="1300" dirty="0" err="1">
                <a:latin typeface="Times New Roman" panose="02020603050405020304" pitchFamily="18" charset="0"/>
                <a:cs typeface="Times New Roman" panose="02020603050405020304" pitchFamily="18" charset="0"/>
              </a:rPr>
              <a:t>trackinng</a:t>
            </a:r>
            <a:r>
              <a:rPr lang="en-US" sz="1300" dirty="0">
                <a:latin typeface="Times New Roman" panose="02020603050405020304" pitchFamily="18" charset="0"/>
                <a:cs typeface="Times New Roman" panose="02020603050405020304" pitchFamily="18" charset="0"/>
              </a:rPr>
              <a:t>. The database administrator will be responsible for designing and managing the database, while the quality assurance tester will be responsible for testing the application to ensure it meets the specified requirements.</a:t>
            </a:r>
            <a:endParaRPr sz="13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828" y="0"/>
            <a:ext cx="4345172"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711" y="353077"/>
            <a:ext cx="3421450" cy="344091"/>
          </a:xfrm>
          <a:prstGeom prst="rect">
            <a:avLst/>
          </a:prstGeom>
          <a:noFill/>
          <a:ln>
            <a:noFill/>
          </a:ln>
        </p:spPr>
        <p:txBody>
          <a:bodyPr spcFirstLastPara="1" wrap="square" lIns="90000" tIns="45700" rIns="91425" bIns="45700" anchor="ctr" anchorCtr="0">
            <a:noAutofit/>
          </a:bodyPr>
          <a:lstStyle/>
          <a:p>
            <a:pPr lvl="0">
              <a:lnSpc>
                <a:spcPct val="115000"/>
              </a:lnSpc>
              <a:spcBef>
                <a:spcPts val="1200"/>
              </a:spcBef>
            </a:pPr>
            <a:r>
              <a:rPr lang="en-US" sz="2000" dirty="0"/>
              <a:t>Scopes and Goals:</a:t>
            </a:r>
          </a:p>
        </p:txBody>
      </p:sp>
      <p:sp>
        <p:nvSpPr>
          <p:cNvPr id="1865" name="Google Shape;1865;g21411af2df5_1_22"/>
          <p:cNvSpPr txBox="1">
            <a:spLocks noGrp="1"/>
          </p:cNvSpPr>
          <p:nvPr>
            <p:ph type="body" idx="1"/>
          </p:nvPr>
        </p:nvSpPr>
        <p:spPr>
          <a:xfrm>
            <a:off x="205671" y="1056715"/>
            <a:ext cx="4343206" cy="3036421"/>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smtClean="0"/>
          </a:p>
          <a:p>
            <a:pPr marL="0" lvl="0" indent="0" algn="l" rtl="0">
              <a:lnSpc>
                <a:spcPct val="115000"/>
              </a:lnSpc>
              <a:spcBef>
                <a:spcPts val="1200"/>
              </a:spcBef>
              <a:spcAft>
                <a:spcPts val="0"/>
              </a:spcAft>
              <a:buNone/>
            </a:pPr>
            <a:r>
              <a:rPr lang="en-US" sz="1300" dirty="0" smtClean="0"/>
              <a:t> The scope of the grocery delivery application includes the following goals:</a:t>
            </a:r>
            <a:endParaRPr sz="1300" dirty="0" smtClean="0"/>
          </a:p>
          <a:p>
            <a:pPr marL="457200" lvl="0" indent="-298450" algn="l" rtl="0">
              <a:lnSpc>
                <a:spcPct val="115000"/>
              </a:lnSpc>
              <a:spcBef>
                <a:spcPts val="1200"/>
              </a:spcBef>
              <a:spcAft>
                <a:spcPts val="0"/>
              </a:spcAft>
              <a:buClr>
                <a:schemeClr val="dk1"/>
              </a:buClr>
              <a:buSzPts val="1100"/>
              <a:buFont typeface="Arial"/>
              <a:buChar char="●"/>
            </a:pPr>
            <a:r>
              <a:rPr lang="en-US" sz="1300" dirty="0" smtClean="0"/>
              <a:t>Create </a:t>
            </a:r>
            <a:r>
              <a:rPr lang="en-US" sz="1300" dirty="0"/>
              <a:t>a user-friendly interface for customers to browse and purchase grocery products online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 a robust and secure authentication and authorization system without any issues.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Integrate with popular payment gateways for reliable and safer payments.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Provide an admin interface for managing grocery products, orders, and customers</a:t>
            </a:r>
            <a:endParaRPr sz="1300" dirty="0"/>
          </a:p>
          <a:p>
            <a:pPr marL="0" lvl="0" indent="0" algn="l" rtl="0">
              <a:lnSpc>
                <a:spcPct val="100000"/>
              </a:lnSpc>
              <a:spcBef>
                <a:spcPts val="1200"/>
              </a:spcBef>
              <a:spcAft>
                <a:spcPts val="0"/>
              </a:spcAft>
              <a:buNone/>
            </a:pPr>
            <a:endParaRPr sz="13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501" y="-269359"/>
            <a:ext cx="4451499" cy="54793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0" y="539192"/>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t>Deliverables:</a:t>
            </a:r>
            <a:r>
              <a:rPr lang="en-US" sz="1800" dirty="0"/>
              <a:t/>
            </a:r>
            <a:br>
              <a:rPr lang="en-US" sz="1800" dirty="0"/>
            </a:br>
            <a:endParaRPr dirty="0"/>
          </a:p>
        </p:txBody>
      </p:sp>
      <p:sp>
        <p:nvSpPr>
          <p:cNvPr id="1871" name="Google Shape;1871;g21411af2df5_1_2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smtClean="0"/>
              <a:t>The </a:t>
            </a:r>
            <a:r>
              <a:rPr lang="en-US" sz="1300" dirty="0"/>
              <a:t>following are the deliverables for the grocery delivery  application:</a:t>
            </a:r>
            <a:endParaRPr sz="1300" dirty="0"/>
          </a:p>
          <a:p>
            <a:pPr lvl="0" indent="-298450">
              <a:lnSpc>
                <a:spcPct val="115000"/>
              </a:lnSpc>
              <a:buClr>
                <a:schemeClr val="dk1"/>
              </a:buClr>
              <a:buSzPts val="1100"/>
              <a:buFont typeface="Arial"/>
              <a:buChar char="●"/>
            </a:pPr>
            <a:r>
              <a:rPr lang="en-US" sz="1200" dirty="0"/>
              <a:t>User Interface (UI) Design</a:t>
            </a:r>
            <a:endParaRPr lang="en-US" sz="1300" dirty="0"/>
          </a:p>
          <a:p>
            <a:pPr marL="457200" lvl="0" indent="-298450" algn="l" rtl="0">
              <a:lnSpc>
                <a:spcPct val="115000"/>
              </a:lnSpc>
              <a:spcBef>
                <a:spcPts val="0"/>
              </a:spcBef>
              <a:spcAft>
                <a:spcPts val="0"/>
              </a:spcAft>
              <a:buClr>
                <a:schemeClr val="dk1"/>
              </a:buClr>
              <a:buSzPts val="1100"/>
              <a:buFont typeface="Arial"/>
              <a:buChar char="●"/>
            </a:pPr>
            <a:r>
              <a:rPr lang="en-US" sz="1300" dirty="0"/>
              <a:t>Application code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Database schema</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 cases and test results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User and technical documentation</a:t>
            </a: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917" y="0"/>
            <a:ext cx="51435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0" y="528337"/>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solidFill>
                  <a:schemeClr val="accent6"/>
                </a:solidFill>
              </a:rPr>
              <a:t>Risk </a:t>
            </a:r>
            <a:r>
              <a:rPr lang="en-US" sz="2200" dirty="0" smtClean="0">
                <a:solidFill>
                  <a:schemeClr val="accent6"/>
                </a:solidFill>
              </a:rPr>
              <a:t>Management:</a:t>
            </a:r>
            <a:r>
              <a:rPr lang="en-US" sz="1800" dirty="0">
                <a:solidFill>
                  <a:schemeClr val="accent6"/>
                </a:solidFill>
              </a:rPr>
              <a:t/>
            </a:r>
            <a:br>
              <a:rPr lang="en-US" sz="1800" dirty="0">
                <a:solidFill>
                  <a:schemeClr val="accent6"/>
                </a:solidFill>
              </a:rPr>
            </a:br>
            <a:endParaRPr dirty="0"/>
          </a:p>
        </p:txBody>
      </p:sp>
      <p:sp>
        <p:nvSpPr>
          <p:cNvPr id="1877" name="Google Shape;1877;g21411af2df5_1_34"/>
          <p:cNvSpPr txBox="1">
            <a:spLocks noGrp="1"/>
          </p:cNvSpPr>
          <p:nvPr>
            <p:ph type="body" idx="1"/>
          </p:nvPr>
        </p:nvSpPr>
        <p:spPr>
          <a:xfrm>
            <a:off x="0" y="1053539"/>
            <a:ext cx="4343206" cy="3036421"/>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None/>
            </a:pPr>
            <a:endParaRPr sz="1300" dirty="0">
              <a:solidFill>
                <a:schemeClr val="accent6"/>
              </a:solidFill>
            </a:endParaRPr>
          </a:p>
          <a:p>
            <a:pPr marL="0" lvl="0" indent="0" algn="just" rtl="0">
              <a:lnSpc>
                <a:spcPct val="115000"/>
              </a:lnSpc>
              <a:spcBef>
                <a:spcPts val="1200"/>
              </a:spcBef>
              <a:spcAft>
                <a:spcPts val="0"/>
              </a:spcAft>
              <a:buNone/>
            </a:pPr>
            <a:r>
              <a:rPr lang="en-US" sz="1300" dirty="0">
                <a:solidFill>
                  <a:schemeClr val="accent6"/>
                </a:solidFill>
              </a:rPr>
              <a:t> The following risks have been identified for the grocery delivery application application:</a:t>
            </a:r>
            <a:endParaRPr sz="1300" dirty="0">
              <a:solidFill>
                <a:schemeClr val="accent6"/>
              </a:solidFill>
            </a:endParaRPr>
          </a:p>
          <a:p>
            <a:pPr marL="457200" lvl="0" indent="-298450" algn="just" rtl="0">
              <a:lnSpc>
                <a:spcPct val="115000"/>
              </a:lnSpc>
              <a:spcBef>
                <a:spcPts val="1200"/>
              </a:spcBef>
              <a:spcAft>
                <a:spcPts val="0"/>
              </a:spcAft>
              <a:buClr>
                <a:schemeClr val="dk1"/>
              </a:buClr>
              <a:buSzPts val="1100"/>
              <a:buFont typeface="Arial"/>
              <a:buChar char="●"/>
            </a:pPr>
            <a:r>
              <a:rPr lang="en-US" sz="1300" dirty="0">
                <a:solidFill>
                  <a:schemeClr val="accent6"/>
                </a:solidFill>
              </a:rPr>
              <a:t>Security risks such as data breaches and hacking attempts of the application.</a:t>
            </a:r>
            <a:endParaRPr sz="1300" dirty="0">
              <a:solidFill>
                <a:schemeClr val="accent6"/>
              </a:solidFill>
            </a:endParaRPr>
          </a:p>
          <a:p>
            <a:pPr marL="457200" lvl="0" indent="-298450" algn="just" rtl="0">
              <a:lnSpc>
                <a:spcPct val="115000"/>
              </a:lnSpc>
              <a:spcBef>
                <a:spcPts val="0"/>
              </a:spcBef>
              <a:spcAft>
                <a:spcPts val="0"/>
              </a:spcAft>
              <a:buClr>
                <a:schemeClr val="dk1"/>
              </a:buClr>
              <a:buSzPts val="1100"/>
              <a:buFont typeface="Arial"/>
              <a:buChar char="●"/>
            </a:pPr>
            <a:r>
              <a:rPr lang="en-US" sz="1300" dirty="0">
                <a:solidFill>
                  <a:schemeClr val="accent6"/>
                </a:solidFill>
              </a:rPr>
              <a:t>Payment processing </a:t>
            </a:r>
            <a:r>
              <a:rPr lang="en-US" sz="1300" dirty="0" err="1">
                <a:solidFill>
                  <a:schemeClr val="accent6"/>
                </a:solidFill>
              </a:rPr>
              <a:t>delays,failures,and</a:t>
            </a:r>
            <a:r>
              <a:rPr lang="en-US" sz="1300" dirty="0">
                <a:solidFill>
                  <a:schemeClr val="accent6"/>
                </a:solidFill>
              </a:rPr>
              <a:t> disputes</a:t>
            </a:r>
            <a:endParaRPr sz="1300" dirty="0">
              <a:solidFill>
                <a:schemeClr val="accent6"/>
              </a:solidFill>
            </a:endParaRPr>
          </a:p>
          <a:p>
            <a:pPr marL="457200" lvl="0" indent="-298450" algn="just" rtl="0">
              <a:lnSpc>
                <a:spcPct val="115000"/>
              </a:lnSpc>
              <a:spcBef>
                <a:spcPts val="0"/>
              </a:spcBef>
              <a:spcAft>
                <a:spcPts val="0"/>
              </a:spcAft>
              <a:buClr>
                <a:schemeClr val="dk1"/>
              </a:buClr>
              <a:buSzPts val="1100"/>
              <a:buFont typeface="Arial"/>
              <a:buChar char="●"/>
            </a:pPr>
            <a:r>
              <a:rPr lang="en-US" sz="1300" dirty="0">
                <a:solidFill>
                  <a:schemeClr val="accent6"/>
                </a:solidFill>
              </a:rPr>
              <a:t>Technical failures such as server downtime and database corruption.</a:t>
            </a:r>
            <a:endParaRPr sz="1300" dirty="0">
              <a:solidFill>
                <a:schemeClr val="accent6"/>
              </a:solidFill>
            </a:endParaRPr>
          </a:p>
          <a:p>
            <a:pPr marL="0" lvl="0" indent="0" algn="just" rtl="0">
              <a:lnSpc>
                <a:spcPct val="115000"/>
              </a:lnSpc>
              <a:spcBef>
                <a:spcPts val="1200"/>
              </a:spcBef>
              <a:spcAft>
                <a:spcPts val="0"/>
              </a:spcAft>
              <a:buNone/>
            </a:pPr>
            <a:endParaRPr sz="1300" dirty="0">
              <a:solidFill>
                <a:schemeClr val="accent6"/>
              </a:solidFill>
            </a:endParaRPr>
          </a:p>
          <a:p>
            <a:pPr marL="457200" lvl="0" indent="0" algn="just" rtl="0">
              <a:lnSpc>
                <a:spcPct val="115000"/>
              </a:lnSpc>
              <a:spcBef>
                <a:spcPts val="1200"/>
              </a:spcBef>
              <a:spcAft>
                <a:spcPts val="0"/>
              </a:spcAft>
              <a:buNone/>
            </a:pPr>
            <a:endParaRPr sz="1300" dirty="0">
              <a:solidFill>
                <a:schemeClr val="accent6"/>
              </a:solidFill>
            </a:endParaRPr>
          </a:p>
          <a:p>
            <a:pPr marL="457200" lvl="0" indent="0" algn="just" rtl="0">
              <a:lnSpc>
                <a:spcPct val="115000"/>
              </a:lnSpc>
              <a:spcBef>
                <a:spcPts val="1200"/>
              </a:spcBef>
              <a:spcAft>
                <a:spcPts val="0"/>
              </a:spcAft>
              <a:buNone/>
            </a:pPr>
            <a:endParaRPr sz="1300" dirty="0">
              <a:solidFill>
                <a:schemeClr val="accent6"/>
              </a:solidFill>
            </a:endParaRPr>
          </a:p>
          <a:p>
            <a:pPr marL="0" lvl="0" indent="0" algn="just" rtl="0">
              <a:lnSpc>
                <a:spcPct val="100000"/>
              </a:lnSpc>
              <a:spcBef>
                <a:spcPts val="1200"/>
              </a:spcBef>
              <a:spcAft>
                <a:spcPts val="0"/>
              </a:spcAft>
              <a:buNone/>
            </a:pPr>
            <a:endParaRPr sz="1300" dirty="0">
              <a:solidFill>
                <a:schemeClr val="accent6"/>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791" y="0"/>
            <a:ext cx="4399209"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3" name="Google Shape;1883;g21411af2df5_1_41"/>
          <p:cNvSpPr txBox="1">
            <a:spLocks noGrp="1"/>
          </p:cNvSpPr>
          <p:nvPr>
            <p:ph type="body" idx="1"/>
          </p:nvPr>
        </p:nvSpPr>
        <p:spPr>
          <a:xfrm>
            <a:off x="144711" y="966173"/>
            <a:ext cx="4343206" cy="3492724"/>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None/>
            </a:pPr>
            <a:r>
              <a:rPr lang="en-US" dirty="0">
                <a:solidFill>
                  <a:schemeClr val="accent6"/>
                </a:solidFill>
                <a:latin typeface="Times New Roman" panose="02020603050405020304" pitchFamily="18" charset="0"/>
                <a:cs typeface="Times New Roman" panose="02020603050405020304" pitchFamily="18" charset="0"/>
              </a:rPr>
              <a:t>Risk Mitigation:</a:t>
            </a:r>
            <a:endParaRPr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15000"/>
              </a:lnSpc>
              <a:spcBef>
                <a:spcPts val="1200"/>
              </a:spcBef>
              <a:spcAft>
                <a:spcPts val="0"/>
              </a:spcAft>
              <a:buNone/>
            </a:pPr>
            <a:r>
              <a:rPr lang="en-US" dirty="0">
                <a:solidFill>
                  <a:schemeClr val="accent6"/>
                </a:solidFill>
                <a:latin typeface="Times New Roman" panose="02020603050405020304" pitchFamily="18" charset="0"/>
                <a:cs typeface="Times New Roman" panose="02020603050405020304" pitchFamily="18" charset="0"/>
              </a:rPr>
              <a:t> The following strategies will be used to mitigate the identified risks:</a:t>
            </a:r>
            <a:endParaRPr dirty="0">
              <a:solidFill>
                <a:schemeClr val="accent6"/>
              </a:solidFill>
              <a:latin typeface="Times New Roman" panose="02020603050405020304" pitchFamily="18" charset="0"/>
              <a:cs typeface="Times New Roman" panose="02020603050405020304" pitchFamily="18" charset="0"/>
            </a:endParaRPr>
          </a:p>
          <a:p>
            <a:pPr marL="457200" lvl="0" indent="-298450" algn="just" rtl="0">
              <a:lnSpc>
                <a:spcPct val="115000"/>
              </a:lnSpc>
              <a:spcBef>
                <a:spcPts val="1200"/>
              </a:spcBef>
              <a:spcAft>
                <a:spcPts val="0"/>
              </a:spcAft>
              <a:buClr>
                <a:schemeClr val="dk1"/>
              </a:buClr>
              <a:buSzPts val="1100"/>
              <a:buFont typeface="Arial"/>
              <a:buChar char="●"/>
            </a:pPr>
            <a:r>
              <a:rPr lang="en-US" dirty="0">
                <a:solidFill>
                  <a:schemeClr val="accent6"/>
                </a:solidFill>
                <a:latin typeface="Times New Roman" panose="02020603050405020304" pitchFamily="18" charset="0"/>
                <a:cs typeface="Times New Roman" panose="02020603050405020304" pitchFamily="18" charset="0"/>
              </a:rPr>
              <a:t>Implement secure coding practices and regularly update security measures to prevent data breaches and hacking attempts</a:t>
            </a:r>
            <a:endParaRPr dirty="0">
              <a:solidFill>
                <a:schemeClr val="accent6"/>
              </a:solidFill>
              <a:latin typeface="Times New Roman" panose="02020603050405020304" pitchFamily="18" charset="0"/>
              <a:cs typeface="Times New Roman" panose="02020603050405020304" pitchFamily="18" charset="0"/>
            </a:endParaRPr>
          </a:p>
          <a:p>
            <a:pPr marL="457200" lvl="0" indent="-298450" algn="just" rtl="0">
              <a:lnSpc>
                <a:spcPct val="115000"/>
              </a:lnSpc>
              <a:spcBef>
                <a:spcPts val="0"/>
              </a:spcBef>
              <a:spcAft>
                <a:spcPts val="0"/>
              </a:spcAft>
              <a:buClr>
                <a:schemeClr val="dk1"/>
              </a:buClr>
              <a:buSzPts val="1100"/>
              <a:buFont typeface="Arial"/>
              <a:buChar char="●"/>
            </a:pPr>
            <a:r>
              <a:rPr lang="en-US" dirty="0">
                <a:solidFill>
                  <a:schemeClr val="accent6"/>
                </a:solidFill>
                <a:latin typeface="Times New Roman" panose="02020603050405020304" pitchFamily="18" charset="0"/>
                <a:cs typeface="Times New Roman" panose="02020603050405020304" pitchFamily="18" charset="0"/>
              </a:rPr>
              <a:t>Work with reputable payment gateway providers and implement fraud detection and prevention measures to reduce the risk of payment processing failures and disputes</a:t>
            </a:r>
            <a:endParaRPr dirty="0">
              <a:solidFill>
                <a:schemeClr val="accent6"/>
              </a:solidFill>
              <a:latin typeface="Times New Roman" panose="02020603050405020304" pitchFamily="18" charset="0"/>
              <a:cs typeface="Times New Roman" panose="02020603050405020304" pitchFamily="18" charset="0"/>
            </a:endParaRPr>
          </a:p>
          <a:p>
            <a:pPr marL="457200" lvl="0" indent="-298450" algn="just" rtl="0">
              <a:lnSpc>
                <a:spcPct val="115000"/>
              </a:lnSpc>
              <a:spcBef>
                <a:spcPts val="0"/>
              </a:spcBef>
              <a:spcAft>
                <a:spcPts val="0"/>
              </a:spcAft>
              <a:buClr>
                <a:schemeClr val="dk1"/>
              </a:buClr>
              <a:buSzPts val="1100"/>
              <a:buFont typeface="Arial"/>
              <a:buChar char="●"/>
            </a:pPr>
            <a:r>
              <a:rPr lang="en-US" dirty="0">
                <a:solidFill>
                  <a:schemeClr val="accent6"/>
                </a:solidFill>
                <a:latin typeface="Times New Roman" panose="02020603050405020304" pitchFamily="18" charset="0"/>
                <a:cs typeface="Times New Roman" panose="02020603050405020304" pitchFamily="18" charset="0"/>
              </a:rPr>
              <a:t>Implement a disaster recovery plan and regularly backup data to prevent technical failures such as server downtime and database corruption.</a:t>
            </a:r>
            <a:endParaRPr dirty="0">
              <a:solidFill>
                <a:schemeClr val="accent6"/>
              </a:solidFill>
              <a:latin typeface="Times New Roman" panose="02020603050405020304" pitchFamily="18" charset="0"/>
              <a:cs typeface="Times New Roman" panose="02020603050405020304" pitchFamily="18" charset="0"/>
            </a:endParaRPr>
          </a:p>
          <a:p>
            <a:pPr marL="45720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45720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45720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59" y="0"/>
            <a:ext cx="4320541" cy="5143500"/>
          </a:xfrm>
          <a:prstGeom prst="rect">
            <a:avLst/>
          </a:prstGeom>
        </p:spPr>
      </p:pic>
      <p:sp>
        <p:nvSpPr>
          <p:cNvPr id="3" name="Title 2"/>
          <p:cNvSpPr>
            <a:spLocks noGrp="1"/>
          </p:cNvSpPr>
          <p:nvPr>
            <p:ph type="title"/>
          </p:nvPr>
        </p:nvSpPr>
        <p:spPr>
          <a:xfrm>
            <a:off x="91371" y="345457"/>
            <a:ext cx="3421450" cy="325103"/>
          </a:xfrm>
        </p:spPr>
        <p:txBody>
          <a:bodyPr>
            <a:noAutofit/>
          </a:bodyPr>
          <a:lstStyle/>
          <a:p>
            <a:pPr lvl="0">
              <a:lnSpc>
                <a:spcPct val="115000"/>
              </a:lnSpc>
              <a:spcBef>
                <a:spcPts val="1200"/>
              </a:spcBef>
            </a:pPr>
            <a:r>
              <a:rPr lang="en-US" sz="2000" dirty="0">
                <a:solidFill>
                  <a:schemeClr val="accent6"/>
                </a:solidFill>
                <a:latin typeface="Times New Roman" panose="02020603050405020304" pitchFamily="18" charset="0"/>
                <a:cs typeface="Times New Roman" panose="02020603050405020304" pitchFamily="18" charset="0"/>
              </a:rPr>
              <a:t>Risk </a:t>
            </a:r>
            <a:r>
              <a:rPr lang="en-US" sz="2000" dirty="0" smtClean="0">
                <a:solidFill>
                  <a:schemeClr val="accent6"/>
                </a:solidFill>
                <a:latin typeface="Times New Roman" panose="02020603050405020304" pitchFamily="18" charset="0"/>
                <a:cs typeface="Times New Roman" panose="02020603050405020304" pitchFamily="18" charset="0"/>
              </a:rPr>
              <a:t>Mitigation</a:t>
            </a:r>
            <a:endParaRPr lang="en-US" sz="2000"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721</Words>
  <Application>Microsoft Office PowerPoint</Application>
  <PresentationFormat>On-screen Show (16:9)</PresentationFormat>
  <Paragraphs>95</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vt:lpstr>
      <vt:lpstr>Times New Roman</vt:lpstr>
      <vt:lpstr>Noto Sans Symbols</vt:lpstr>
      <vt:lpstr>Public Sans</vt:lpstr>
      <vt:lpstr>Calibri</vt:lpstr>
      <vt:lpstr>Simple Light</vt:lpstr>
      <vt:lpstr>PowerPoint Presentation</vt:lpstr>
      <vt:lpstr>Introduction </vt:lpstr>
      <vt:lpstr>Customers  &amp; Platform</vt:lpstr>
      <vt:lpstr>Functionality</vt:lpstr>
      <vt:lpstr>Development &amp; Responsibility</vt:lpstr>
      <vt:lpstr>Scopes and Goals:</vt:lpstr>
      <vt:lpstr>Deliverables: </vt:lpstr>
      <vt:lpstr>Risk Management: </vt:lpstr>
      <vt:lpstr>Risk Mitigation</vt:lpstr>
      <vt:lpstr>Scheduling and Estimates </vt:lpstr>
      <vt:lpstr>   TECHNICAL PROCESS: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Admin</cp:lastModifiedBy>
  <cp:revision>25</cp:revision>
  <dcterms:created xsi:type="dcterms:W3CDTF">2020-08-13T11:21:46Z</dcterms:created>
  <dcterms:modified xsi:type="dcterms:W3CDTF">2023-03-07T09:01:24Z</dcterms:modified>
</cp:coreProperties>
</file>